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5" r:id="rId2"/>
    <p:sldId id="347" r:id="rId3"/>
    <p:sldId id="348" r:id="rId4"/>
    <p:sldId id="349" r:id="rId5"/>
    <p:sldId id="380" r:id="rId6"/>
    <p:sldId id="350" r:id="rId7"/>
    <p:sldId id="364" r:id="rId8"/>
    <p:sldId id="372" r:id="rId9"/>
    <p:sldId id="373" r:id="rId10"/>
    <p:sldId id="368" r:id="rId11"/>
    <p:sldId id="369" r:id="rId12"/>
    <p:sldId id="355" r:id="rId13"/>
    <p:sldId id="356" r:id="rId14"/>
    <p:sldId id="371" r:id="rId15"/>
    <p:sldId id="374" r:id="rId16"/>
    <p:sldId id="379" r:id="rId17"/>
    <p:sldId id="375" r:id="rId18"/>
    <p:sldId id="378" r:id="rId19"/>
    <p:sldId id="363" r:id="rId20"/>
    <p:sldId id="351" r:id="rId21"/>
    <p:sldId id="359" r:id="rId22"/>
    <p:sldId id="352" r:id="rId23"/>
    <p:sldId id="361" r:id="rId24"/>
    <p:sldId id="365" r:id="rId25"/>
    <p:sldId id="366" r:id="rId26"/>
    <p:sldId id="362" r:id="rId2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CCDB82"/>
    <a:srgbClr val="5CC5ED"/>
    <a:srgbClr val="D67B66"/>
    <a:srgbClr val="FAC073"/>
    <a:srgbClr val="A4C408"/>
    <a:srgbClr val="BD0926"/>
    <a:srgbClr val="F29400"/>
    <a:srgbClr val="0E7EB8"/>
    <a:srgbClr val="206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83995" autoAdjust="0"/>
  </p:normalViewPr>
  <p:slideViewPr>
    <p:cSldViewPr>
      <p:cViewPr>
        <p:scale>
          <a:sx n="80" d="100"/>
          <a:sy n="80" d="100"/>
        </p:scale>
        <p:origin x="-1565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ESDCBER01\Y-Umwelt\4%20Projekte\laufende%20Projekte\2015%20BMUB%20Klimaschutz%202050\AP%201%20Defizitanalyse\2016-01%20CO2-Preise%20205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1366211835049"/>
          <c:y val="0.11581467799874089"/>
          <c:w val="0.45622291967559159"/>
          <c:h val="0.74518919194163613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Öko-Institut/Fraunhofer ISI – AMS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Tabelle1!$B$3:$I$3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Öko-Institut/Fraunhofer ISI – KS80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Tabelle1!$B$4:$I$4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50</c:v>
                </c:pt>
                <c:pt idx="3">
                  <c:v>90</c:v>
                </c:pt>
                <c:pt idx="4">
                  <c:v>130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Öko-Institut/Fraunhofer ISI – KS90/95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Tabelle1!$B$5:$I$5</c:f>
              <c:numCache>
                <c:formatCode>General</c:formatCode>
                <c:ptCount val="5"/>
                <c:pt idx="0">
                  <c:v>15</c:v>
                </c:pt>
                <c:pt idx="1">
                  <c:v>30</c:v>
                </c:pt>
                <c:pt idx="2">
                  <c:v>87</c:v>
                </c:pt>
                <c:pt idx="3">
                  <c:v>143</c:v>
                </c:pt>
                <c:pt idx="4">
                  <c:v>200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Tabelle1!$A$10</c:f>
              <c:strCache>
                <c:ptCount val="1"/>
                <c:pt idx="0">
                  <c:v>BMUB — Projektionsbericht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Tabelle1!$B$10:$I$10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Tabelle1!$A$7</c:f>
              <c:strCache>
                <c:ptCount val="1"/>
                <c:pt idx="0">
                  <c:v>EWI, GWS, Prognos (2014)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Tabelle1!$B$2:$I$2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</c:numRef>
          </c:cat>
          <c:val>
            <c:numRef>
              <c:f>Tabelle1!$B$7:$I$7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61</c:v>
                </c:pt>
                <c:pt idx="3">
                  <c:v>124</c:v>
                </c:pt>
                <c:pt idx="4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209920"/>
        <c:axId val="113574272"/>
      </c:lineChart>
      <c:catAx>
        <c:axId val="11220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574272"/>
        <c:crosses val="autoZero"/>
        <c:auto val="1"/>
        <c:lblAlgn val="ctr"/>
        <c:lblOffset val="100"/>
        <c:noMultiLvlLbl val="0"/>
      </c:catAx>
      <c:valAx>
        <c:axId val="113574272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Euro/tCO2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1220992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8396889214304293"/>
          <c:y val="0.21893368678498742"/>
          <c:w val="0.414034847077412"/>
          <c:h val="0.634943677366108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DECD-50A3-4589-8D36-200467167052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3E81-9FC2-46FF-9F10-FBD24DE485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66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B127B-88C9-423B-91A9-F660B5968DCD}" type="datetimeFigureOut">
              <a:rPr lang="de-DE" smtClean="0"/>
              <a:t>12.11.2019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8D90C-A404-4A01-9855-946C1A30DE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16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8D90C-A404-4A01-9855-946C1A30DE6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3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3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smtClean="0"/>
              <a:t>25.03.2013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C418EB7-2CFF-4C77-A75E-9AE5E11F7A9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412" y="1236390"/>
            <a:ext cx="6224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0" y="6237312"/>
            <a:ext cx="9144000" cy="36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46000">
                <a:schemeClr val="bg1">
                  <a:lumMod val="75000"/>
                </a:schemeClr>
              </a:gs>
              <a:gs pos="9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6517"/>
            <a:ext cx="3092291" cy="97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96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</a:t>
            </a:fld>
            <a:endParaRPr lang="de-DE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AEDA9A9-D731-44D0-9A65-0250B65D32E0}"/>
              </a:ext>
            </a:extLst>
          </p:cNvPr>
          <p:cNvSpPr txBox="1">
            <a:spLocks/>
          </p:cNvSpPr>
          <p:nvPr/>
        </p:nvSpPr>
        <p:spPr>
          <a:xfrm>
            <a:off x="369277" y="2492896"/>
            <a:ext cx="8280472" cy="13557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/>
              <a:t>Energiewende</a:t>
            </a:r>
            <a:r>
              <a:rPr lang="en-US" sz="3600" dirty="0" smtClean="0"/>
              <a:t> </a:t>
            </a:r>
            <a:r>
              <a:rPr lang="en-US" sz="3600" dirty="0" err="1" smtClean="0"/>
              <a:t>entfesseln</a:t>
            </a:r>
            <a:r>
              <a:rPr lang="en-US" sz="3600" dirty="0" smtClean="0"/>
              <a:t> – </a:t>
            </a:r>
            <a:r>
              <a:rPr lang="en-US" sz="3600" dirty="0" err="1" smtClean="0"/>
              <a:t>marktgerechte</a:t>
            </a:r>
            <a:r>
              <a:rPr lang="en-US" sz="3600" dirty="0" smtClean="0"/>
              <a:t> CO2-Bepreisung </a:t>
            </a:r>
            <a:r>
              <a:rPr lang="en-US" sz="3600" dirty="0" err="1" smtClean="0"/>
              <a:t>statt</a:t>
            </a:r>
            <a:r>
              <a:rPr lang="en-US" sz="3600" dirty="0" smtClean="0"/>
              <a:t> </a:t>
            </a:r>
            <a:r>
              <a:rPr lang="en-US" sz="3600" dirty="0" err="1" smtClean="0"/>
              <a:t>bürokratischer</a:t>
            </a:r>
            <a:r>
              <a:rPr lang="en-US" sz="3600" dirty="0" smtClean="0"/>
              <a:t> </a:t>
            </a:r>
            <a:r>
              <a:rPr lang="en-US" sz="3600" dirty="0" err="1" smtClean="0"/>
              <a:t>Einengung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B2C8E291-1A9D-4C15-8DFD-76D42100EA78}"/>
              </a:ext>
            </a:extLst>
          </p:cNvPr>
          <p:cNvSpPr txBox="1">
            <a:spLocks/>
          </p:cNvSpPr>
          <p:nvPr/>
        </p:nvSpPr>
        <p:spPr>
          <a:xfrm>
            <a:off x="369277" y="4149080"/>
            <a:ext cx="6858000" cy="91111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/>
              <a:t>Vorschlag</a:t>
            </a:r>
            <a:r>
              <a:rPr lang="en-US" sz="1800" dirty="0" smtClean="0"/>
              <a:t> </a:t>
            </a:r>
            <a:r>
              <a:rPr lang="en-US" sz="1800" dirty="0" err="1" smtClean="0"/>
              <a:t>für</a:t>
            </a:r>
            <a:r>
              <a:rPr lang="en-US" sz="1800" dirty="0" smtClean="0"/>
              <a:t> </a:t>
            </a:r>
            <a:r>
              <a:rPr lang="en-US" sz="1800" dirty="0" err="1" smtClean="0"/>
              <a:t>einen</a:t>
            </a:r>
            <a:r>
              <a:rPr lang="en-US" sz="1800" dirty="0" smtClean="0"/>
              <a:t> </a:t>
            </a:r>
            <a:r>
              <a:rPr lang="en-US" sz="1800" dirty="0" err="1" smtClean="0"/>
              <a:t>wirtschaftsverträglichen</a:t>
            </a:r>
            <a:r>
              <a:rPr lang="en-US" sz="1800" dirty="0" smtClean="0"/>
              <a:t> CO2-</a:t>
            </a:r>
            <a:r>
              <a:rPr lang="en-US" sz="1800" dirty="0" err="1" smtClean="0"/>
              <a:t>Preis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xx. MONAT</a:t>
            </a:r>
            <a:r>
              <a:rPr lang="de-DE" altLang="en-US" sz="18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n-US" sz="1800" dirty="0" smtClean="0"/>
              <a:t>2019, ORT, Johannes Lackmann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74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Der neue CO2-Preis </a:t>
            </a:r>
            <a:br>
              <a:rPr lang="de-DE" sz="3600" dirty="0" smtClean="0"/>
            </a:br>
            <a:r>
              <a:rPr lang="de-DE" sz="3600" dirty="0" smtClean="0"/>
              <a:t>Erhebung - Variante 1 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10</a:t>
            </a:fld>
            <a:endParaRPr lang="de-DE"/>
          </a:p>
        </p:txBody>
      </p:sp>
      <p:pic>
        <p:nvPicPr>
          <p:cNvPr id="1026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7" y="2975559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3023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5" y="3339047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7" y="2330935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4951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9" y="2694423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02092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1" y="2660808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391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jörn Klusmann\AppData\Local\Microsoft\Windows\Temporary Internet Files\Content.IE5\K9YERH3A\2017-08-30-07-09-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26" y="2926583"/>
            <a:ext cx="1319935" cy="8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jörn Klusmann\AppData\Local\Microsoft\Windows\Temporary Internet Files\Content.IE5\0W97781V\sports-car-vecto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60608"/>
            <a:ext cx="1074467" cy="7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62" y="2330935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7" y="2033699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1" y="2838439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85" y="3466297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jörn Klusmann\AppData\Local\Microsoft\Windows\Temporary Internet Files\Content.IE5\JTC2FD4R\auto-161040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0" y="3306077"/>
            <a:ext cx="1167581" cy="7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6662" y="1970895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9944" y="1685376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815648" y="2329276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Verkehr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940066" y="1653246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Gebäude</a:t>
            </a:r>
          </a:p>
        </p:txBody>
      </p:sp>
      <p:sp>
        <p:nvSpPr>
          <p:cNvPr id="15" name="Pfeil nach rechts 14"/>
          <p:cNvSpPr/>
          <p:nvPr/>
        </p:nvSpPr>
        <p:spPr>
          <a:xfrm rot="3169635">
            <a:off x="221813" y="4064288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 rot="7178529">
            <a:off x="1193952" y="4413259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5400000">
            <a:off x="697329" y="4152932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5028235">
            <a:off x="2446402" y="3479337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5051314">
            <a:off x="3338365" y="3849195"/>
            <a:ext cx="131497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5475985">
            <a:off x="2431152" y="3756337"/>
            <a:ext cx="2100372" cy="23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 rot="3169635">
            <a:off x="4766157" y="4306739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3997217">
            <a:off x="5738296" y="4439686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 rot="4564176">
            <a:off x="5325507" y="4701195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rechts 39"/>
          <p:cNvSpPr/>
          <p:nvPr/>
        </p:nvSpPr>
        <p:spPr>
          <a:xfrm rot="7178529">
            <a:off x="7973234" y="4720103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rechts 40"/>
          <p:cNvSpPr/>
          <p:nvPr/>
        </p:nvSpPr>
        <p:spPr>
          <a:xfrm rot="6340532">
            <a:off x="7476611" y="4675800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6" y="4851215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4725144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feil nach rechts 38"/>
          <p:cNvSpPr/>
          <p:nvPr/>
        </p:nvSpPr>
        <p:spPr>
          <a:xfrm rot="6500047">
            <a:off x="7001095" y="4803180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763688" y="5355271"/>
            <a:ext cx="134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aus der Wirtschaft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043740" y="5169966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122985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Ergänzung der Energiesteuer um eine CO2-Komponente</a:t>
            </a:r>
          </a:p>
        </p:txBody>
      </p:sp>
    </p:spTree>
    <p:extLst>
      <p:ext uri="{BB962C8B-B14F-4D97-AF65-F5344CB8AC3E}">
        <p14:creationId xmlns:p14="http://schemas.microsoft.com/office/powerpoint/2010/main" val="36867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00" y="1308565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691680" y="1772816"/>
            <a:ext cx="155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aus d. Wirt-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schaft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2073622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</a:t>
            </a:r>
            <a:r>
              <a:rPr lang="de-DE" sz="3600" dirty="0" smtClean="0"/>
              <a:t>CO2-Preis</a:t>
            </a:r>
            <a:endParaRPr lang="de-DE" sz="3600" dirty="0"/>
          </a:p>
          <a:p>
            <a:pPr algn="l"/>
            <a:r>
              <a:rPr lang="de-DE" sz="3600" dirty="0" smtClean="0"/>
              <a:t>Rückzahlung – Variante 1</a:t>
            </a:r>
            <a:endParaRPr lang="de-DE" sz="3600" dirty="0"/>
          </a:p>
        </p:txBody>
      </p:sp>
      <p:sp>
        <p:nvSpPr>
          <p:cNvPr id="14" name="Pfeil nach rechts 13"/>
          <p:cNvSpPr/>
          <p:nvPr/>
        </p:nvSpPr>
        <p:spPr>
          <a:xfrm rot="5400000">
            <a:off x="1270561" y="2398187"/>
            <a:ext cx="2076616" cy="279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372200" y="29884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5246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66770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8294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9818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7134200" y="29113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7284377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084876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228184" y="2864797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380312" y="2593563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23" y="497884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01" y="51571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45" y="5013176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50" y="5358310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2" y="53095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69" y="54619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1" y="564033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8" y="5092378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5674666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6" y="5461992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20" y="5610919"/>
            <a:ext cx="304800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62" y="5792737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7" y="5713234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4066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4" y="4835530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54" y="4696533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4" y="5157192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83" y="5551813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5074840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2344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19" y="54383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021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62" y="5624185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8081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feld 57"/>
          <p:cNvSpPr txBox="1"/>
          <p:nvPr/>
        </p:nvSpPr>
        <p:spPr>
          <a:xfrm>
            <a:off x="5415606" y="6279703"/>
            <a:ext cx="304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Privatsektor pro Kopf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559441" y="3140968"/>
            <a:ext cx="1644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Strompreisab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-senkung um </a:t>
            </a:r>
            <a:r>
              <a:rPr lang="de-DE" sz="1600" dirty="0" err="1" smtClean="0">
                <a:solidFill>
                  <a:schemeClr val="bg1"/>
                </a:solidFill>
                <a:latin typeface="+mj-lt"/>
              </a:rPr>
              <a:t>3ct</a:t>
            </a:r>
            <a:r>
              <a:rPr lang="de-DE" sz="1600" dirty="0" smtClean="0">
                <a:solidFill>
                  <a:schemeClr val="bg1"/>
                </a:solidFill>
                <a:latin typeface="+mj-lt"/>
              </a:rPr>
              <a:t> u. Absenkung der AG-RV Beiträge um 0,5%-Punkte</a:t>
            </a:r>
          </a:p>
        </p:txBody>
      </p:sp>
    </p:spTree>
    <p:extLst>
      <p:ext uri="{BB962C8B-B14F-4D97-AF65-F5344CB8AC3E}">
        <p14:creationId xmlns:p14="http://schemas.microsoft.com/office/powerpoint/2010/main" val="39508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Der neue CO2-Preis</a:t>
            </a:r>
            <a:br>
              <a:rPr lang="de-DE" sz="3600" dirty="0" smtClean="0"/>
            </a:br>
            <a:r>
              <a:rPr lang="de-DE" sz="3600" dirty="0" smtClean="0"/>
              <a:t>Variante 2 (für non-ETS-Industrie)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12</a:t>
            </a:fld>
            <a:endParaRPr lang="de-DE"/>
          </a:p>
        </p:txBody>
      </p:sp>
      <p:pic>
        <p:nvPicPr>
          <p:cNvPr id="1026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7" y="2417440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5" y="27809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7" y="177281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69" y="2136304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43973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1" y="210268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46272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jörn Klusmann\AppData\Local\Microsoft\Windows\Temporary Internet Files\Content.IE5\K9YERH3A\2017-08-30-07-09-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26" y="2368464"/>
            <a:ext cx="1319935" cy="8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jörn Klusmann\AppData\Local\Microsoft\Windows\Temporary Internet Files\Content.IE5\0W97781V\sports-car-vecto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02489"/>
            <a:ext cx="1074467" cy="7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62" y="1772816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17" y="1691604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11" y="2280320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85" y="2908178"/>
            <a:ext cx="821355" cy="8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jörn Klusmann\AppData\Local\Microsoft\Windows\Temporary Internet Files\Content.IE5\JTC2FD4R\auto-161040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0" y="2747958"/>
            <a:ext cx="1167581" cy="7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6662" y="1412776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9944" y="1343281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815648" y="1771157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Verkehr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940066" y="1311151"/>
            <a:ext cx="157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Gebäude</a:t>
            </a:r>
          </a:p>
        </p:txBody>
      </p:sp>
      <p:sp>
        <p:nvSpPr>
          <p:cNvPr id="15" name="Pfeil nach rechts 14"/>
          <p:cNvSpPr/>
          <p:nvPr/>
        </p:nvSpPr>
        <p:spPr>
          <a:xfrm rot="3169635">
            <a:off x="221813" y="3722193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rechts 30"/>
          <p:cNvSpPr/>
          <p:nvPr/>
        </p:nvSpPr>
        <p:spPr>
          <a:xfrm rot="7178529">
            <a:off x="1193952" y="3855140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 rot="5400000">
            <a:off x="697329" y="3594813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 rot="5028235">
            <a:off x="2446402" y="2921218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5051314">
            <a:off x="3338365" y="3291076"/>
            <a:ext cx="131497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5475985">
            <a:off x="2431152" y="3198218"/>
            <a:ext cx="2100372" cy="23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 rot="3169635">
            <a:off x="4766157" y="3748620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 rot="3997217">
            <a:off x="5738296" y="3881567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 rot="4564176">
            <a:off x="5325507" y="4143076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rechts 39"/>
          <p:cNvSpPr/>
          <p:nvPr/>
        </p:nvSpPr>
        <p:spPr>
          <a:xfrm rot="7178529">
            <a:off x="7973234" y="4378008"/>
            <a:ext cx="987475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Pfeil nach rechts 40"/>
          <p:cNvSpPr/>
          <p:nvPr/>
        </p:nvSpPr>
        <p:spPr>
          <a:xfrm rot="6340532">
            <a:off x="7476611" y="4117681"/>
            <a:ext cx="987475" cy="162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0" y="4569097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44" y="4657286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4692427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feil nach rechts 38"/>
          <p:cNvSpPr/>
          <p:nvPr/>
        </p:nvSpPr>
        <p:spPr>
          <a:xfrm rot="6500047">
            <a:off x="7001095" y="4245061"/>
            <a:ext cx="987475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715550" y="5013176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1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3091814" y="5165576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2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084168" y="5165576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2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13</a:t>
            </a:fld>
            <a:endParaRPr lang="de-DE"/>
          </a:p>
        </p:txBody>
      </p:sp>
      <p:pic>
        <p:nvPicPr>
          <p:cNvPr id="6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0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44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40" y="1556792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15550" y="2000871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91814" y="2065082"/>
            <a:ext cx="104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+mj-lt"/>
              </a:rPr>
              <a:t>Aufkom-men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aus B 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84168" y="2073622"/>
            <a:ext cx="1624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Aufkommen </a:t>
            </a:r>
          </a:p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aus Privat-</a:t>
            </a:r>
          </a:p>
          <a:p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sektor</a:t>
            </a:r>
            <a:endParaRPr lang="de-DE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CO2-Preis (</a:t>
            </a:r>
            <a:r>
              <a:rPr lang="de-DE" sz="3600" dirty="0" smtClean="0"/>
              <a:t>2/2)</a:t>
            </a:r>
          </a:p>
          <a:p>
            <a:pPr algn="l"/>
            <a:r>
              <a:rPr lang="de-DE" sz="3600" dirty="0" smtClean="0"/>
              <a:t>Rückzahlung Variante 2</a:t>
            </a:r>
            <a:endParaRPr lang="de-DE" sz="3600" dirty="0"/>
          </a:p>
        </p:txBody>
      </p:sp>
      <p:sp>
        <p:nvSpPr>
          <p:cNvPr id="14" name="Pfeil nach rechts 13"/>
          <p:cNvSpPr/>
          <p:nvPr/>
        </p:nvSpPr>
        <p:spPr>
          <a:xfrm rot="5400000">
            <a:off x="252675" y="3359591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5400000">
            <a:off x="2630380" y="3359591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372200" y="29884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5246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66770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6829400" y="3068960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981800" y="299695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7134200" y="29113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7284377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084876" y="2758912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228184" y="2864797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7380312" y="2593563"/>
            <a:ext cx="0" cy="144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23" y="497884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01" y="51571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45" y="5013176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50" y="5358310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2" y="53095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469" y="5461992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Björn Klusmann\AppData\Local\Microsoft\Windows\Temporary Internet Files\Content.IE5\JTC2FD4R\962px-Person_icon_BLACK-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1" y="5640337"/>
            <a:ext cx="621439" cy="6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8" y="5092378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3" y="5674666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6" y="5461992"/>
            <a:ext cx="265932" cy="5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Björn Klusmann\AppData\Local\Microsoft\Windows\Temporary Internet Files\Content.IE5\K9YERH3A\person-146044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20" y="5610919"/>
            <a:ext cx="304800" cy="6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62" y="5792737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27" y="5713234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4066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4" y="4835530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54" y="4696533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Björn Klusmann\AppData\Local\Microsoft\Windows\Temporary Internet Files\Content.IE5\0W97781V\Wandern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4" y="5157192"/>
            <a:ext cx="538475" cy="5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Björn Klusmann\AppData\Local\Microsoft\Windows\Temporary Internet Files\Content.IE5\ZVSMBS3N\baby-pictogram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83" y="5551813"/>
            <a:ext cx="261072" cy="3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5074840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83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19" y="5438328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021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feld 51"/>
          <p:cNvSpPr txBox="1"/>
          <p:nvPr/>
        </p:nvSpPr>
        <p:spPr>
          <a:xfrm>
            <a:off x="611560" y="6207695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1</a:t>
            </a:r>
          </a:p>
        </p:txBody>
      </p:sp>
      <p:pic>
        <p:nvPicPr>
          <p:cNvPr id="53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62" y="5624185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20129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88081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feld 56"/>
          <p:cNvSpPr txBox="1"/>
          <p:nvPr/>
        </p:nvSpPr>
        <p:spPr>
          <a:xfrm>
            <a:off x="2895326" y="6165304"/>
            <a:ext cx="146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Branche 2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5415606" y="6279703"/>
            <a:ext cx="290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Privatsektor pro Kopf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5314" y="3284984"/>
            <a:ext cx="388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1C1C1C"/>
                </a:solidFill>
                <a:latin typeface="+mj-lt"/>
              </a:rPr>
              <a:t>Bei Bedarf branchenspezifische Rückerstattung als Ergänzung</a:t>
            </a:r>
          </a:p>
        </p:txBody>
      </p:sp>
    </p:spTree>
    <p:extLst>
      <p:ext uri="{BB962C8B-B14F-4D97-AF65-F5344CB8AC3E}">
        <p14:creationId xmlns:p14="http://schemas.microsoft.com/office/powerpoint/2010/main" val="28970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14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CO2-Preis </a:t>
            </a:r>
            <a:r>
              <a:rPr lang="de-DE" sz="3600" dirty="0" smtClean="0"/>
              <a:t>für den </a:t>
            </a:r>
          </a:p>
          <a:p>
            <a:pPr algn="l"/>
            <a:r>
              <a:rPr lang="de-DE" sz="3600" dirty="0" smtClean="0"/>
              <a:t>ETS-Bereich</a:t>
            </a:r>
            <a:endParaRPr lang="de-DE" sz="3600" dirty="0"/>
          </a:p>
        </p:txBody>
      </p:sp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feil nach rechts 58"/>
          <p:cNvSpPr/>
          <p:nvPr/>
        </p:nvSpPr>
        <p:spPr>
          <a:xfrm>
            <a:off x="2555776" y="1484784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5878938" y="1844824"/>
            <a:ext cx="134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Aufkommen aus der Wirtschaft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2753340"/>
            <a:ext cx="80648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Option 1: Anpassung der Energiesteuersätze </a:t>
            </a:r>
            <a:endParaRPr lang="de-DE" sz="2400" dirty="0"/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Abschätzung </a:t>
            </a:r>
            <a:r>
              <a:rPr lang="de-DE" sz="2400" dirty="0"/>
              <a:t>der CO2-Zertifikatspreise für das kommende Jahr, evtl. mit Hilfe etwaiger Future-Notierungen; Stichtag: 1. </a:t>
            </a:r>
            <a:r>
              <a:rPr lang="de-DE" sz="2400" dirty="0" smtClean="0"/>
              <a:t>Dezember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Jährliche </a:t>
            </a:r>
            <a:r>
              <a:rPr lang="de-DE" sz="2400" dirty="0"/>
              <a:t>Festlegung der Steuer auf die einzelnen Energieträger als Differenz von geplantem CO2-Mindestpreis für das kommende Jahr und geschätztem </a:t>
            </a:r>
            <a:r>
              <a:rPr lang="de-DE" sz="2400" dirty="0" smtClean="0"/>
              <a:t>CO2-Zertifikatspreis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074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15</a:t>
            </a:fld>
            <a:endParaRPr lang="de-DE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Der neue CO2-Preis </a:t>
            </a:r>
            <a:r>
              <a:rPr lang="de-DE" sz="3600" dirty="0" smtClean="0"/>
              <a:t>für den </a:t>
            </a:r>
          </a:p>
          <a:p>
            <a:pPr algn="l"/>
            <a:r>
              <a:rPr lang="de-DE" sz="3600" dirty="0" smtClean="0"/>
              <a:t>ETS-Bereich</a:t>
            </a:r>
            <a:endParaRPr lang="de-DE" sz="3600" dirty="0"/>
          </a:p>
        </p:txBody>
      </p:sp>
      <p:pic>
        <p:nvPicPr>
          <p:cNvPr id="51" name="Picture 2" descr="C:\Users\Björn Klusmann\AppData\Local\Microsoft\Windows\Temporary Internet Files\Content.IE5\ZVSMBS3N\air-pollution-14924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658317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Björn Klusmann\AppData\Local\Microsoft\Windows\Temporary Internet Files\Content.IE5\JTC2FD4R\smokestack-14992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56858" cy="5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feil nach rechts 58"/>
          <p:cNvSpPr/>
          <p:nvPr/>
        </p:nvSpPr>
        <p:spPr>
          <a:xfrm>
            <a:off x="2555776" y="1484784"/>
            <a:ext cx="1872210" cy="114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10" descr="C:\Users\Björn Klusmann\AppData\Local\Microsoft\Windows\Temporary Internet Files\Content.IE5\K9YERH3A\pot-of-gold-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645792" cy="15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5878938" y="1844824"/>
            <a:ext cx="1346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Aufkommen aus der Wirtschaft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2815476"/>
            <a:ext cx="80648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Option </a:t>
            </a:r>
            <a:r>
              <a:rPr lang="de-DE" sz="2400" u="sng" dirty="0"/>
              <a:t>2: Verrechnung mit Energiesteuerbelastung </a:t>
            </a:r>
            <a:endParaRPr lang="de-DE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zunächst Zahlung der vollen Energiesteuer inkl. CO2-Zuschlag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Im Folgejahr Steuerentlastung in Höhe der ETS-bedingten Kosten (EUA-Futures)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Oder: Zuwendung aus Bundeshaushalt bis max. zur Höhe des Mindestpreises (Modell Strompreiskompensation)</a:t>
            </a:r>
          </a:p>
          <a:p>
            <a:pPr marL="342900" indent="-342900">
              <a:buFont typeface="Arial" charset="0"/>
              <a:buChar char="•"/>
            </a:pPr>
            <a:endParaRPr lang="de-DE" sz="2400" dirty="0" smtClean="0">
              <a:solidFill>
                <a:srgbClr val="1C1C1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600" dirty="0" smtClean="0"/>
              <a:t>Gesamtaufkommen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88898"/>
            <a:ext cx="6810375" cy="47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17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smtClean="0"/>
              <a:t>Verteilungswirkung im </a:t>
            </a:r>
            <a:br>
              <a:rPr lang="de-DE" sz="3600" smtClean="0"/>
            </a:br>
            <a:r>
              <a:rPr lang="de-DE" sz="3600" smtClean="0"/>
              <a:t>Privatsektor</a:t>
            </a:r>
            <a:endParaRPr lang="de-DE" sz="3600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761744" y="2204864"/>
            <a:ext cx="5742857" cy="295238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5576" y="134076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Änderungen Energieausgaben in Euro pro Jahr (Vierpersonenhaushalte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 bei 50 Euro/t CO</a:t>
            </a:r>
            <a:r>
              <a:rPr lang="de-DE" baseline="-250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de-DE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48617" y="2402909"/>
            <a:ext cx="2099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/>
              <a:t>Ergebnis</a:t>
            </a:r>
            <a:r>
              <a:rPr lang="de-DE" dirty="0"/>
              <a:t>: Die 4-Personen-Haushalte mit den 60% niedrigsten Einkommen werden durchschnittlich entlastet (grüne Linie „gesamt“)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971600" y="537321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200" dirty="0" smtClean="0"/>
              <a:t>*</a:t>
            </a:r>
            <a:r>
              <a:rPr lang="de-DE" sz="1200" dirty="0"/>
              <a:t>Kostenbelastung eines CO2-Preises von 50 Euro/t in den Bereichen Verkehr und </a:t>
            </a:r>
            <a:r>
              <a:rPr lang="de-DE" sz="1200" dirty="0" smtClean="0"/>
              <a:t>Wärme (ohne </a:t>
            </a:r>
            <a:r>
              <a:rPr lang="de-DE" sz="1200" dirty="0"/>
              <a:t>Strommarkteffekte</a:t>
            </a:r>
            <a:r>
              <a:rPr lang="de-DE" sz="1200" dirty="0" smtClean="0"/>
              <a:t>). </a:t>
            </a:r>
            <a:r>
              <a:rPr lang="de-DE" sz="1200" dirty="0"/>
              <a:t>Verwendung des Aufkommens für eine Klimaprämie in Höhe von 66 Euro pro Kopf und eine Strompreissenkung um 3,6 ct/kWh (</a:t>
            </a:r>
            <a:r>
              <a:rPr lang="de-DE" sz="1200" dirty="0" smtClean="0"/>
              <a:t>brutto)</a:t>
            </a:r>
            <a:endParaRPr lang="de-DE" sz="1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err="1" smtClean="0"/>
              <a:t>Be</a:t>
            </a:r>
            <a:r>
              <a:rPr lang="de-DE" sz="3600" dirty="0" smtClean="0"/>
              <a:t>- und Entlastungen </a:t>
            </a:r>
            <a:br>
              <a:rPr lang="de-DE" sz="3600" dirty="0" smtClean="0"/>
            </a:br>
            <a:r>
              <a:rPr lang="de-DE" sz="3600" dirty="0" smtClean="0"/>
              <a:t>für das Handwerk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067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… ist </a:t>
            </a:r>
            <a:r>
              <a:rPr lang="de-DE" sz="2800" b="1" dirty="0" smtClean="0"/>
              <a:t>unbürokratisch</a:t>
            </a:r>
            <a:r>
              <a:rPr lang="de-DE" sz="2800" dirty="0" smtClean="0"/>
              <a:t>: Unternehmen brauchen keine eigenen Handelsabteilungen. Es entstehen nur niedrige Transaktionskosten. </a:t>
            </a:r>
          </a:p>
          <a:p>
            <a:r>
              <a:rPr lang="de-DE" sz="2800" dirty="0" smtClean="0"/>
              <a:t>… ist vollkommen </a:t>
            </a:r>
            <a:r>
              <a:rPr lang="de-DE" sz="2800" b="1" dirty="0" smtClean="0"/>
              <a:t>technologieneutral</a:t>
            </a:r>
            <a:r>
              <a:rPr lang="de-DE" sz="2800" dirty="0" smtClean="0"/>
              <a:t>: Debatte um Effizienz vs. Erneuerbare erübrigt sich. Die wirtschaftlichste Lösung setzt sich durch.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… ist </a:t>
            </a:r>
            <a:r>
              <a:rPr lang="de-DE" sz="2800" b="1" dirty="0" smtClean="0"/>
              <a:t>wettbewerbsgerecht</a:t>
            </a:r>
            <a:r>
              <a:rPr lang="de-DE" sz="2800" dirty="0" smtClean="0"/>
              <a:t>, weil aufkommensneutral. In der Wirtschaft zahlen die Ineffizienten drauf, die CO2-Sparer werden belohnt.</a:t>
            </a: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19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Der neue CO2-Preis …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5169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5 Thesen im Überblick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deutsche Industrie braucht einen verlässlichen und wirksamen </a:t>
            </a:r>
            <a:r>
              <a:rPr lang="de-DE" sz="2000" dirty="0" smtClean="0"/>
              <a:t>CO2-Preis: </a:t>
            </a:r>
            <a:r>
              <a:rPr lang="de-DE" sz="2000" b="1" dirty="0" smtClean="0"/>
              <a:t>unbürokratisch</a:t>
            </a:r>
            <a:r>
              <a:rPr lang="de-DE" sz="2000" dirty="0"/>
              <a:t>, </a:t>
            </a:r>
            <a:r>
              <a:rPr lang="de-DE" sz="2000" b="1" dirty="0"/>
              <a:t>wettbewerbsgerecht</a:t>
            </a:r>
            <a:r>
              <a:rPr lang="de-DE" sz="2000" dirty="0"/>
              <a:t>, sozial </a:t>
            </a:r>
            <a:r>
              <a:rPr lang="de-DE" sz="2000" dirty="0" smtClean="0"/>
              <a:t>ausgewogen, wirksam, </a:t>
            </a:r>
            <a:r>
              <a:rPr lang="de-DE" sz="2000" b="1" dirty="0" smtClean="0"/>
              <a:t>aufkommensneutral</a:t>
            </a:r>
            <a:r>
              <a:rPr lang="de-DE" sz="2000" dirty="0" smtClean="0"/>
              <a:t>. Mit den eingenommenen Mitteln wird die Stromsteuer gesenkt, der Rest geht zurück an Wirtschaft und private Haushalte. Ziel sind Anreize </a:t>
            </a:r>
            <a:r>
              <a:rPr lang="de-DE" sz="2000" dirty="0"/>
              <a:t>für Effizienz und </a:t>
            </a:r>
            <a:r>
              <a:rPr lang="de-DE" sz="2000" dirty="0" smtClean="0"/>
              <a:t>Klimaschutz, nicht staatliche Einnahmen.</a:t>
            </a:r>
          </a:p>
          <a:p>
            <a:pPr lvl="0">
              <a:buFont typeface="Arial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deutsche Industrie steht zu den </a:t>
            </a:r>
            <a:r>
              <a:rPr lang="de-DE" sz="2000" b="1" dirty="0" smtClean="0"/>
              <a:t>Klimazielen</a:t>
            </a:r>
            <a:r>
              <a:rPr lang="de-DE" sz="2000" dirty="0" smtClean="0"/>
              <a:t>. </a:t>
            </a:r>
            <a:r>
              <a:rPr lang="de-DE" sz="2000" dirty="0"/>
              <a:t>Sie bekennt sich zur Klimapolitik aus umweltpolitischer Verantwortung und</a:t>
            </a:r>
            <a:r>
              <a:rPr lang="de-DE" sz="2000" b="1" dirty="0"/>
              <a:t> industriepolitischer Vernunft</a:t>
            </a:r>
            <a:r>
              <a:rPr lang="de-DE" sz="2000" dirty="0"/>
              <a:t>. Eine dynamische Fortsetzung der Energiewende und </a:t>
            </a:r>
            <a:r>
              <a:rPr lang="de-DE" sz="2000" dirty="0" smtClean="0"/>
              <a:t>ein </a:t>
            </a:r>
            <a:r>
              <a:rPr lang="de-DE" sz="2000" dirty="0"/>
              <a:t>nationaler Markt mit </a:t>
            </a:r>
            <a:r>
              <a:rPr lang="de-DE" sz="2000" b="1" dirty="0"/>
              <a:t>Vorreiterfunktion </a:t>
            </a:r>
            <a:r>
              <a:rPr lang="de-DE" sz="2000" dirty="0" smtClean="0"/>
              <a:t>sind Voraussetzungen </a:t>
            </a:r>
            <a:r>
              <a:rPr lang="de-DE" sz="2000" dirty="0"/>
              <a:t>dafür, </a:t>
            </a:r>
            <a:r>
              <a:rPr lang="de-DE" sz="2000" b="1" dirty="0"/>
              <a:t>Technologielieferant im globalen Klimaschutz </a:t>
            </a:r>
            <a:r>
              <a:rPr lang="de-DE" sz="2000" dirty="0"/>
              <a:t>bleiben zu können.</a:t>
            </a:r>
          </a:p>
          <a:p>
            <a:pPr marL="457200" lvl="0" indent="-457200">
              <a:buAutoNum type="arabicPeriod"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5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Dynamische Energiewende         		   </a:t>
            </a:r>
            <a:r>
              <a:rPr lang="de-DE" sz="3600" dirty="0" smtClean="0">
                <a:sym typeface="Wingdings" panose="05000000000000000000" pitchFamily="2" charset="2"/>
              </a:rPr>
              <a:t> Technologielieferant</a:t>
            </a:r>
            <a:endParaRPr lang="de-DE" sz="3600" dirty="0"/>
          </a:p>
        </p:txBody>
      </p:sp>
      <p:sp>
        <p:nvSpPr>
          <p:cNvPr id="4" name="Rechteck 3"/>
          <p:cNvSpPr/>
          <p:nvPr/>
        </p:nvSpPr>
        <p:spPr>
          <a:xfrm>
            <a:off x="539552" y="2716465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200" i="1" dirty="0"/>
              <a:t>„Eine derartige Modernisierung aller Sektoren böte die Chance, Deutschland zu </a:t>
            </a:r>
            <a:r>
              <a:rPr lang="de-DE" sz="2200" i="1" dirty="0" smtClean="0"/>
              <a:t>einem </a:t>
            </a:r>
            <a:r>
              <a:rPr lang="de-DE" sz="2200" b="1" i="1" dirty="0" smtClean="0"/>
              <a:t>Leitmarkt </a:t>
            </a:r>
            <a:r>
              <a:rPr lang="de-DE" sz="2200" i="1" dirty="0"/>
              <a:t>für innovative </a:t>
            </a:r>
            <a:r>
              <a:rPr lang="de-DE" sz="2200" i="1" dirty="0" smtClean="0"/>
              <a:t>und ressourceneffiziente </a:t>
            </a:r>
            <a:r>
              <a:rPr lang="de-DE" sz="2200" i="1" dirty="0"/>
              <a:t>Technologien zu entwickeln </a:t>
            </a:r>
            <a:r>
              <a:rPr lang="de-DE" sz="2200" i="1" dirty="0" smtClean="0"/>
              <a:t>und deutsche </a:t>
            </a:r>
            <a:r>
              <a:rPr lang="de-DE" sz="2200" i="1" dirty="0"/>
              <a:t>Unternehmen weiter nachhaltig als </a:t>
            </a:r>
            <a:r>
              <a:rPr lang="de-DE" sz="2200" b="1" i="1" dirty="0"/>
              <a:t>starke Anbieter für einen </a:t>
            </a:r>
            <a:r>
              <a:rPr lang="de-DE" sz="2200" b="1" i="1" dirty="0" smtClean="0"/>
              <a:t>technologischen Klimaschutz </a:t>
            </a:r>
            <a:r>
              <a:rPr lang="de-DE" sz="2200" i="1" dirty="0"/>
              <a:t>zu etablieren. Das wäre umso wertvoller, je stärker ein </a:t>
            </a:r>
            <a:r>
              <a:rPr lang="de-DE" sz="2200" i="1" dirty="0" smtClean="0"/>
              <a:t>internationaler Konsens </a:t>
            </a:r>
            <a:r>
              <a:rPr lang="de-DE" sz="2200" i="1" dirty="0"/>
              <a:t>die Nachfrage nach innovativen Technologien auch im Ausland </a:t>
            </a:r>
            <a:r>
              <a:rPr lang="de-DE" sz="2200" i="1" dirty="0" smtClean="0"/>
              <a:t>erhöht und </a:t>
            </a:r>
            <a:r>
              <a:rPr lang="de-DE" sz="2200" i="1" dirty="0"/>
              <a:t>damit einen </a:t>
            </a:r>
            <a:r>
              <a:rPr lang="de-DE" sz="2200" b="1" i="1" dirty="0"/>
              <a:t>Weltmarkt für Klimaschutztechnologien </a:t>
            </a:r>
            <a:r>
              <a:rPr lang="de-DE" sz="2200" i="1" dirty="0"/>
              <a:t>schafft</a:t>
            </a:r>
            <a:r>
              <a:rPr lang="de-DE" sz="2200" i="1" dirty="0" smtClean="0"/>
              <a:t>.“</a:t>
            </a:r>
          </a:p>
          <a:p>
            <a:endParaRPr lang="de-DE" sz="2200" i="1" dirty="0"/>
          </a:p>
          <a:p>
            <a:r>
              <a:rPr lang="de-DE" sz="2200" i="1" dirty="0" smtClean="0">
                <a:sym typeface="Wingdings" panose="05000000000000000000" pitchFamily="2" charset="2"/>
              </a:rPr>
              <a:t> 1,5 Billionen Mehr-Investitionen bis 2050</a:t>
            </a: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628800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1C1C1C"/>
                </a:solidFill>
                <a:latin typeface="+mj-lt"/>
              </a:rPr>
              <a:t>BDI-Studie „Klimapfade für Deutschland“</a:t>
            </a:r>
          </a:p>
        </p:txBody>
      </p:sp>
    </p:spTree>
    <p:extLst>
      <p:ext uri="{BB962C8B-B14F-4D97-AF65-F5344CB8AC3E}">
        <p14:creationId xmlns:p14="http://schemas.microsoft.com/office/powerpoint/2010/main" val="441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Exkurs Emissionshandel: </a:t>
            </a:r>
            <a:br>
              <a:rPr lang="de-DE" sz="3600" dirty="0" smtClean="0"/>
            </a:br>
            <a:r>
              <a:rPr lang="de-DE" sz="3600" dirty="0" smtClean="0"/>
              <a:t>Modell bleibt unzureichend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21</a:t>
            </a:fld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69307609"/>
              </p:ext>
            </p:extLst>
          </p:nvPr>
        </p:nvGraphicFramePr>
        <p:xfrm>
          <a:off x="467544" y="1844824"/>
          <a:ext cx="792088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436096" y="5589240"/>
            <a:ext cx="2369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100" dirty="0" smtClean="0">
                <a:solidFill>
                  <a:schemeClr val="tx1"/>
                </a:solidFill>
              </a:rPr>
              <a:t>Quelle: FÖS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34076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1C1C1C"/>
                </a:solidFill>
                <a:latin typeface="+mj-lt"/>
              </a:rPr>
              <a:t>Szenarien, in denen die Klimaziele erreicht werden, rechnen mit steigenden Preisen</a:t>
            </a:r>
          </a:p>
        </p:txBody>
      </p:sp>
    </p:spTree>
    <p:extLst>
      <p:ext uri="{BB962C8B-B14F-4D97-AF65-F5344CB8AC3E}">
        <p14:creationId xmlns:p14="http://schemas.microsoft.com/office/powerpoint/2010/main" val="2395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Tatsächlich aber lange Zeit </a:t>
            </a:r>
            <a:br>
              <a:rPr lang="de-DE" sz="3600" dirty="0" smtClean="0"/>
            </a:br>
            <a:r>
              <a:rPr lang="de-DE" sz="3600" dirty="0" smtClean="0"/>
              <a:t>erratische und fallende Preise…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22</a:t>
            </a:fld>
            <a:endParaRPr lang="de-DE"/>
          </a:p>
        </p:txBody>
      </p:sp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5436096" y="5805264"/>
            <a:ext cx="236978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1100" dirty="0" smtClean="0">
                <a:solidFill>
                  <a:schemeClr val="tx1"/>
                </a:solidFill>
              </a:rPr>
              <a:t>Quelle: FÖS</a:t>
            </a:r>
            <a:endParaRPr lang="de-DE" altLang="de-DE" sz="11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/>
        </p:nvSpPr>
        <p:spPr>
          <a:xfrm>
            <a:off x="611188" y="1326356"/>
            <a:ext cx="7921625" cy="420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1pPr>
            <a:lvl2pPr marL="7416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2pPr>
            <a:lvl3pPr marL="11430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3pPr>
            <a:lvl4pPr marL="16002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4pPr>
            <a:lvl5pPr marL="2057400" indent="-284400" algn="l" defTabSz="914400" rtl="0" eaLnBrk="1" latinLnBrk="0" hangingPunct="1">
              <a:lnSpc>
                <a:spcPts val="2460"/>
              </a:lnSpc>
              <a:spcBef>
                <a:spcPts val="1000"/>
              </a:spcBef>
              <a:buClr>
                <a:srgbClr val="03336F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T Norms" charset="0"/>
                <a:ea typeface="TT Norms" charset="0"/>
                <a:cs typeface="TT Norm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>
                <a:latin typeface="+mj-lt"/>
              </a:rPr>
              <a:t>CO</a:t>
            </a:r>
            <a:r>
              <a:rPr lang="de-DE" altLang="de-DE" b="1" cap="small" dirty="0" smtClean="0">
                <a:latin typeface="+mj-lt"/>
              </a:rPr>
              <a:t>₂ </a:t>
            </a:r>
            <a:r>
              <a:rPr lang="de-DE" b="1" dirty="0" smtClean="0">
                <a:latin typeface="+mj-lt"/>
              </a:rPr>
              <a:t>-</a:t>
            </a:r>
            <a:r>
              <a:rPr lang="de-DE" b="1" dirty="0">
                <a:latin typeface="+mj-lt"/>
              </a:rPr>
              <a:t>Zertifikatspreis im EU-Emissionshandelssystem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50236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… und langfristig ein </a:t>
            </a:r>
            <a:br>
              <a:rPr lang="de-DE" sz="3600" dirty="0" smtClean="0"/>
            </a:br>
            <a:r>
              <a:rPr lang="de-DE" sz="3600" dirty="0" smtClean="0"/>
              <a:t>enormes Preisrisiko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4480"/>
            <a:ext cx="3848100" cy="37947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5085184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1C1C1C"/>
                </a:solidFill>
                <a:latin typeface="+mj-lt"/>
              </a:rPr>
              <a:t>Quelle</a:t>
            </a:r>
            <a:r>
              <a:rPr lang="de-DE" sz="1600" dirty="0" smtClean="0">
                <a:solidFill>
                  <a:srgbClr val="1C1C1C"/>
                </a:solidFill>
                <a:latin typeface="+mj-lt"/>
              </a:rPr>
              <a:t>: Edenhofer, O. u.a. (2017), </a:t>
            </a:r>
            <a:r>
              <a:rPr lang="en-US" sz="1600" dirty="0" err="1" smtClean="0">
                <a:latin typeface="+mj-lt"/>
              </a:rPr>
              <a:t>Decarbonization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and EU ETS Reform: Introducing a price floor to drive low-carbon investments </a:t>
            </a:r>
          </a:p>
          <a:p>
            <a:r>
              <a:rPr lang="de-DE" sz="1600" dirty="0" smtClean="0">
                <a:latin typeface="+mj-lt"/>
              </a:rPr>
              <a:t>MCC-Policy </a:t>
            </a:r>
            <a:r>
              <a:rPr lang="de-DE" sz="1600" dirty="0">
                <a:latin typeface="+mj-lt"/>
              </a:rPr>
              <a:t>Paper </a:t>
            </a:r>
          </a:p>
          <a:p>
            <a:r>
              <a:rPr lang="de-DE" sz="2400" dirty="0" smtClean="0"/>
              <a:t> </a:t>
            </a:r>
            <a:endParaRPr lang="de-DE" sz="2400" dirty="0" smtClean="0">
              <a:solidFill>
                <a:srgbClr val="1C1C1C"/>
              </a:solidFill>
              <a:latin typeface="Arial Narrow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484784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Ohne Eingriffe, bleiben die </a:t>
            </a:r>
            <a:r>
              <a:rPr lang="de-DE" sz="2400" b="1" dirty="0" smtClean="0">
                <a:solidFill>
                  <a:srgbClr val="1C1C1C"/>
                </a:solidFill>
                <a:latin typeface="+mj-lt"/>
              </a:rPr>
              <a:t>Preise 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lange niedrig und </a:t>
            </a:r>
            <a:r>
              <a:rPr lang="de-DE" sz="2400" b="1" dirty="0" smtClean="0">
                <a:solidFill>
                  <a:srgbClr val="1C1C1C"/>
                </a:solidFill>
                <a:latin typeface="+mj-lt"/>
              </a:rPr>
              <a:t>schießen gegen Ende nach oben</a:t>
            </a: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. </a:t>
            </a:r>
          </a:p>
          <a:p>
            <a:pPr marL="457200" indent="-457200">
              <a:buAutoNum type="alphaLcParenR"/>
            </a:pP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Entweder die Politik gibt dann die Klimaziele auf oder</a:t>
            </a:r>
          </a:p>
          <a:p>
            <a:pPr marL="457200" indent="-457200">
              <a:buAutoNum type="alphaLcParenR"/>
            </a:pPr>
            <a:r>
              <a:rPr lang="de-DE" sz="2400" dirty="0" smtClean="0">
                <a:solidFill>
                  <a:srgbClr val="1C1C1C"/>
                </a:solidFill>
                <a:latin typeface="+mj-lt"/>
              </a:rPr>
              <a:t>die langlebigen Investitionen in hoch-CO2-Techniken aus den Zeiten niedriger Preise werden dann entwertet.</a:t>
            </a:r>
          </a:p>
        </p:txBody>
      </p:sp>
    </p:spTree>
    <p:extLst>
      <p:ext uri="{BB962C8B-B14F-4D97-AF65-F5344CB8AC3E}">
        <p14:creationId xmlns:p14="http://schemas.microsoft.com/office/powerpoint/2010/main" val="11115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Folgen für die Wirtschaft </a:t>
            </a:r>
            <a:br>
              <a:rPr lang="de-DE" sz="3600" dirty="0" smtClean="0"/>
            </a:br>
            <a:r>
              <a:rPr lang="de-DE" sz="3600" dirty="0" smtClean="0"/>
              <a:t>ohne (</a:t>
            </a:r>
            <a:r>
              <a:rPr lang="de-DE" sz="3600" dirty="0" err="1" smtClean="0"/>
              <a:t>Mindest</a:t>
            </a:r>
            <a:r>
              <a:rPr lang="de-DE" sz="3600" dirty="0" smtClean="0"/>
              <a:t>)-Preis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„Ineffizient“</a:t>
            </a:r>
          </a:p>
          <a:p>
            <a:pPr>
              <a:buFontTx/>
              <a:buChar char="-"/>
            </a:pPr>
            <a:r>
              <a:rPr lang="de-DE" sz="2400" dirty="0" smtClean="0"/>
              <a:t>Kein Anreiz zur frühzeitigen, günstigen Technologie-entwicklung</a:t>
            </a:r>
          </a:p>
          <a:p>
            <a:pPr>
              <a:buFontTx/>
              <a:buChar char="-"/>
            </a:pPr>
            <a:r>
              <a:rPr lang="de-DE" sz="2400" dirty="0" smtClean="0"/>
              <a:t>Investitionen mit hohem CO2-Ausstoß werden getätigt und später nicht korrigiert, wie etwa fossile Heizungen im Gebäudesektor (lock-in Effekt).</a:t>
            </a:r>
          </a:p>
          <a:p>
            <a:pPr>
              <a:buFontTx/>
              <a:buChar char="-"/>
            </a:pPr>
            <a:r>
              <a:rPr lang="de-DE" sz="2400" dirty="0" smtClean="0"/>
              <a:t>„Low-</a:t>
            </a:r>
            <a:r>
              <a:rPr lang="de-DE" sz="2400" dirty="0" err="1" smtClean="0"/>
              <a:t>hanging</a:t>
            </a:r>
            <a:r>
              <a:rPr lang="de-DE" sz="2400" dirty="0" smtClean="0"/>
              <a:t> </a:t>
            </a:r>
            <a:r>
              <a:rPr lang="de-DE" sz="2400" dirty="0" err="1" smtClean="0"/>
              <a:t>fruits</a:t>
            </a:r>
            <a:r>
              <a:rPr lang="de-DE" sz="2400" dirty="0" smtClean="0"/>
              <a:t>“ im Klimaschutz werden bei niedrigem Preisniveau nicht geerntet. Die Emissionen stehen später nicht mehr zur Verfügung. (Es geht beim Klimaschutz um ein limitiertes Gesamt-CO2-Budget, anders als bei Schadstoffgrenzwerten im Immissionsschutz)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Folgen für die Wirtschaft </a:t>
            </a:r>
            <a:br>
              <a:rPr lang="de-DE" sz="3600" dirty="0" smtClean="0"/>
            </a:br>
            <a:r>
              <a:rPr lang="de-DE" sz="3600" dirty="0" smtClean="0"/>
              <a:t>mit (</a:t>
            </a:r>
            <a:r>
              <a:rPr lang="de-DE" sz="3600" dirty="0" err="1" smtClean="0"/>
              <a:t>Mindest</a:t>
            </a:r>
            <a:r>
              <a:rPr lang="de-DE" sz="3600" dirty="0" smtClean="0"/>
              <a:t>)-Preis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„Effizient“</a:t>
            </a:r>
          </a:p>
          <a:p>
            <a:pPr>
              <a:buFontTx/>
              <a:buChar char="-"/>
            </a:pPr>
            <a:r>
              <a:rPr lang="de-DE" sz="2400" dirty="0" smtClean="0"/>
              <a:t>Ein CO2-(</a:t>
            </a:r>
            <a:r>
              <a:rPr lang="de-DE" sz="2400" dirty="0" err="1" smtClean="0"/>
              <a:t>Mindest</a:t>
            </a:r>
            <a:r>
              <a:rPr lang="de-DE" sz="2400" dirty="0" smtClean="0"/>
              <a:t>)-Preis führt zur günstigeren Technologieentwicklung entlang üblicher Lernkurven (vgl. PV)</a:t>
            </a:r>
          </a:p>
          <a:p>
            <a:pPr>
              <a:buFontTx/>
              <a:buChar char="-"/>
            </a:pPr>
            <a:r>
              <a:rPr lang="de-DE" sz="2400" dirty="0" smtClean="0"/>
              <a:t>Es rechnet sich schon heute, in vorhandene, klimaschonende Technik zu investieren (wie z.B. EE-Heizungen und Sektorenkopplung)</a:t>
            </a:r>
          </a:p>
          <a:p>
            <a:pPr>
              <a:buFontTx/>
              <a:buChar char="-"/>
            </a:pPr>
            <a:r>
              <a:rPr lang="de-DE" sz="2400" dirty="0" smtClean="0"/>
              <a:t>Kohle wird frühzeitiger, marktgetrieben aus dem </a:t>
            </a:r>
            <a:r>
              <a:rPr lang="de-DE" sz="2400" dirty="0" err="1" smtClean="0"/>
              <a:t>Strommix</a:t>
            </a:r>
            <a:r>
              <a:rPr lang="de-DE" sz="2400" dirty="0" smtClean="0"/>
              <a:t> gedrängt. Das schont das Emissionsbudget.</a:t>
            </a:r>
          </a:p>
          <a:p>
            <a:pPr>
              <a:buFontTx/>
              <a:buChar char="-"/>
            </a:pPr>
            <a:r>
              <a:rPr lang="de-DE" sz="2400" dirty="0" smtClean="0"/>
              <a:t>Für die schwer einzusparenden, prozessbedingten Emissionen der Industrie steht damit mehr Zeit zur Entwicklung von Alternativen zur Verfügung.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3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Emissionshandel: Kein </a:t>
            </a:r>
            <a:br>
              <a:rPr lang="de-DE" sz="3600" dirty="0" smtClean="0"/>
            </a:br>
            <a:r>
              <a:rPr lang="de-DE" sz="3600" dirty="0" smtClean="0"/>
              <a:t>Modell für die ganze Industrie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26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b="1" dirty="0" smtClean="0"/>
              <a:t>ETS</a:t>
            </a:r>
            <a:r>
              <a:rPr lang="de-DE" dirty="0" smtClean="0"/>
              <a:t> weist insgesamt immer noch zu </a:t>
            </a:r>
            <a:r>
              <a:rPr lang="de-DE" b="1" dirty="0" smtClean="0"/>
              <a:t>niedrige Preise</a:t>
            </a:r>
            <a:r>
              <a:rPr lang="de-DE" dirty="0" smtClean="0"/>
              <a:t> auf, um wirksam zu sein</a:t>
            </a:r>
          </a:p>
          <a:p>
            <a:r>
              <a:rPr lang="de-DE" dirty="0" smtClean="0"/>
              <a:t>Er liefert </a:t>
            </a:r>
            <a:r>
              <a:rPr lang="de-DE" b="1" dirty="0" smtClean="0"/>
              <a:t>verlässliche Preissignale</a:t>
            </a:r>
            <a:r>
              <a:rPr lang="de-DE" dirty="0" smtClean="0"/>
              <a:t> erst, wenn es </a:t>
            </a:r>
            <a:r>
              <a:rPr lang="de-DE" b="1" dirty="0" smtClean="0"/>
              <a:t>zu spät</a:t>
            </a:r>
            <a:r>
              <a:rPr lang="de-DE" dirty="0" smtClean="0"/>
              <a:t> ist</a:t>
            </a:r>
          </a:p>
          <a:p>
            <a:r>
              <a:rPr lang="de-DE" dirty="0" smtClean="0"/>
              <a:t>Die Preise im ETS sind </a:t>
            </a:r>
            <a:r>
              <a:rPr lang="de-DE" b="1" dirty="0" smtClean="0"/>
              <a:t>volatil</a:t>
            </a:r>
            <a:r>
              <a:rPr lang="de-DE" dirty="0" smtClean="0"/>
              <a:t> und damit für die Industrie nicht planbar</a:t>
            </a:r>
          </a:p>
          <a:p>
            <a:r>
              <a:rPr lang="de-DE" dirty="0" smtClean="0"/>
              <a:t>Die </a:t>
            </a:r>
            <a:r>
              <a:rPr lang="de-DE" b="1" dirty="0" smtClean="0"/>
              <a:t>Marktakteure vertrauen nicht </a:t>
            </a:r>
            <a:r>
              <a:rPr lang="de-DE" dirty="0" smtClean="0"/>
              <a:t>auf ein Durchhalten der Politik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04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5 Thesen im Überblick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de-DE" sz="2000" dirty="0" smtClean="0"/>
              <a:t>Der </a:t>
            </a:r>
            <a:r>
              <a:rPr lang="de-DE" sz="2000" dirty="0"/>
              <a:t>aktuelle klimapolitische Instrumentenkasten wird weder dem Ziel des Klimaschutzes, noch den Interessen der deutschen Industrie hinreichend gerecht. Der </a:t>
            </a:r>
            <a:r>
              <a:rPr lang="de-DE" sz="2000" b="1" dirty="0"/>
              <a:t>Emissionshandel </a:t>
            </a:r>
            <a:r>
              <a:rPr lang="de-DE" sz="2000" dirty="0"/>
              <a:t>gibt zu geringe </a:t>
            </a:r>
            <a:r>
              <a:rPr lang="de-DE" sz="2000" dirty="0" smtClean="0"/>
              <a:t>Anreize und ist bürokratisch. Er </a:t>
            </a:r>
            <a:r>
              <a:rPr lang="de-DE" sz="2000" dirty="0"/>
              <a:t>ist ungeeignet </a:t>
            </a:r>
            <a:r>
              <a:rPr lang="de-DE" sz="2000" dirty="0" smtClean="0"/>
              <a:t>für </a:t>
            </a:r>
            <a:r>
              <a:rPr lang="de-DE" sz="2000" dirty="0"/>
              <a:t>die Teile der Wirtschaft, die bisher </a:t>
            </a:r>
            <a:r>
              <a:rPr lang="de-DE" sz="2000" dirty="0" smtClean="0"/>
              <a:t>wenig </a:t>
            </a:r>
            <a:r>
              <a:rPr lang="de-DE" sz="2000" dirty="0"/>
              <a:t>in den Klimaschutz einbezogen </a:t>
            </a:r>
            <a:r>
              <a:rPr lang="de-DE" sz="2000" dirty="0" smtClean="0"/>
              <a:t>sind (Landwirtschaft</a:t>
            </a:r>
            <a:r>
              <a:rPr lang="de-DE" sz="2000" dirty="0"/>
              <a:t>, Wärmeversorgung, Verkehr), da er u.a. </a:t>
            </a:r>
            <a:r>
              <a:rPr lang="de-DE" sz="2000" b="1" dirty="0" smtClean="0"/>
              <a:t>den Mittelstand </a:t>
            </a:r>
            <a:r>
              <a:rPr lang="de-DE" sz="2000" b="1" dirty="0"/>
              <a:t>benachteiligt </a:t>
            </a:r>
            <a:r>
              <a:rPr lang="de-DE" sz="2000" dirty="0" smtClean="0"/>
              <a:t>. </a:t>
            </a:r>
          </a:p>
          <a:p>
            <a:pPr lvl="0">
              <a:buFont typeface="Arial" charset="0"/>
              <a:buChar char="•"/>
            </a:pPr>
            <a:r>
              <a:rPr lang="de-DE" sz="2000" b="1" dirty="0"/>
              <a:t>Technologiespezifische Fördergesetze </a:t>
            </a:r>
            <a:r>
              <a:rPr lang="de-DE" sz="2000" dirty="0"/>
              <a:t>wie EEG und KWKG stellen für die zukünftigen Herausforderungen der </a:t>
            </a:r>
            <a:r>
              <a:rPr lang="de-DE" sz="2000" dirty="0" smtClean="0"/>
              <a:t>Energiewende einen </a:t>
            </a:r>
            <a:r>
              <a:rPr lang="de-DE" sz="2000" b="1" dirty="0"/>
              <a:t>zu starren Rahmen</a:t>
            </a:r>
            <a:r>
              <a:rPr lang="de-DE" sz="2000" dirty="0"/>
              <a:t> dar. Dieser Rahmen muss permanent politisch nachjustiert werden und bietet daher für lange Investitionszyklen </a:t>
            </a:r>
            <a:r>
              <a:rPr lang="de-DE" sz="2000" b="1" dirty="0"/>
              <a:t>keine hinreichende Verlässlichkeit</a:t>
            </a:r>
            <a:r>
              <a:rPr lang="de-DE" sz="2000" dirty="0"/>
              <a:t>. </a:t>
            </a:r>
          </a:p>
          <a:p>
            <a:pPr>
              <a:buFont typeface="Arial" charset="0"/>
              <a:buChar char="•"/>
            </a:pP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3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5 Thesen im Überblick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charset="0"/>
              <a:buChar char="•"/>
            </a:pPr>
            <a:r>
              <a:rPr lang="de-DE" sz="2000" dirty="0"/>
              <a:t>Staatliche </a:t>
            </a:r>
            <a:r>
              <a:rPr lang="de-DE" sz="2000" b="1" dirty="0"/>
              <a:t>Einzelfördermaßnahmen </a:t>
            </a:r>
            <a:r>
              <a:rPr lang="de-DE" sz="2000" dirty="0"/>
              <a:t>aus Haushaltsmitteln sind erst recht keine Alternative. </a:t>
            </a:r>
            <a:r>
              <a:rPr lang="de-DE" sz="2000" dirty="0" smtClean="0"/>
              <a:t>Sie </a:t>
            </a:r>
            <a:r>
              <a:rPr lang="de-DE" sz="2000" dirty="0"/>
              <a:t>bedeuten </a:t>
            </a:r>
            <a:r>
              <a:rPr lang="de-DE" sz="2000" dirty="0" smtClean="0"/>
              <a:t>hohen </a:t>
            </a:r>
            <a:r>
              <a:rPr lang="de-DE" sz="2000" b="1" dirty="0" smtClean="0"/>
              <a:t>Verwaltungsaufwand </a:t>
            </a:r>
            <a:r>
              <a:rPr lang="de-DE" sz="2000" dirty="0" smtClean="0"/>
              <a:t>und </a:t>
            </a:r>
            <a:r>
              <a:rPr lang="de-DE" sz="2000" b="1" dirty="0" smtClean="0"/>
              <a:t>wenig Verlässlichkeit</a:t>
            </a:r>
            <a:r>
              <a:rPr lang="de-DE" sz="2000" dirty="0" smtClean="0"/>
              <a:t>. Nicht </a:t>
            </a:r>
            <a:r>
              <a:rPr lang="de-DE" sz="2000" dirty="0"/>
              <a:t>ausreichend </a:t>
            </a:r>
            <a:r>
              <a:rPr lang="de-DE" sz="2000" dirty="0" smtClean="0"/>
              <a:t>überwachtes Ordnungsrecht korrigiert nur unzureichend das zu </a:t>
            </a:r>
            <a:r>
              <a:rPr lang="de-DE" sz="2000" dirty="0"/>
              <a:t>niedrige Preisniveau fossiler </a:t>
            </a:r>
            <a:r>
              <a:rPr lang="de-DE" sz="2000" dirty="0" smtClean="0"/>
              <a:t>Energieträger.</a:t>
            </a: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CO2-Preis über Energiesteuer </a:t>
            </a:r>
            <a:br>
              <a:rPr lang="de-DE" sz="3600" dirty="0" smtClean="0"/>
            </a:br>
            <a:r>
              <a:rPr lang="de-DE" sz="3600" dirty="0" smtClean="0"/>
              <a:t>oder neuen Emissionshandel?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257641"/>
            <a:ext cx="4057399" cy="49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Wirtschaft braucht CO2-Preis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0" y="2132856"/>
            <a:ext cx="5161670" cy="3384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55576" y="56316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b="1" i="1" dirty="0"/>
              <a:t>Quelle: </a:t>
            </a:r>
            <a:r>
              <a:rPr lang="de-DE" sz="1200" dirty="0"/>
              <a:t>FÖS, 2017: Energiesteuerreform für Klimaschutz und Energiewende, S. 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34076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1C1C1C"/>
                </a:solidFill>
                <a:latin typeface="+mj-lt"/>
              </a:rPr>
              <a:t>Die Steuer- und Abgabenstruktur im Energiesektor ist historisch gewachsen und nicht am Klimaschutz ausgerichtet.</a:t>
            </a:r>
          </a:p>
        </p:txBody>
      </p:sp>
    </p:spTree>
    <p:extLst>
      <p:ext uri="{BB962C8B-B14F-4D97-AF65-F5344CB8AC3E}">
        <p14:creationId xmlns:p14="http://schemas.microsoft.com/office/powerpoint/2010/main" val="9662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algn="l"/>
            <a:r>
              <a:rPr lang="de-DE" sz="3600" dirty="0" smtClean="0"/>
              <a:t>Nicht-Handeln ist keine </a:t>
            </a:r>
            <a:br>
              <a:rPr lang="de-DE" sz="3600" dirty="0" smtClean="0"/>
            </a:br>
            <a:r>
              <a:rPr lang="de-DE" sz="3600" dirty="0" smtClean="0"/>
              <a:t>Alternative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Kostenrisiko für den Bundeshaushalt </a:t>
            </a:r>
            <a:r>
              <a:rPr lang="de-DE" dirty="0"/>
              <a:t>von bis zu </a:t>
            </a:r>
            <a:r>
              <a:rPr lang="de-DE" b="1" dirty="0"/>
              <a:t>60 Mrd. EUR bis </a:t>
            </a:r>
            <a:r>
              <a:rPr lang="de-DE" b="1" dirty="0" smtClean="0"/>
              <a:t>2030 </a:t>
            </a:r>
            <a:r>
              <a:rPr lang="de-DE" dirty="0" smtClean="0"/>
              <a:t>aufgrund der Zielverfehlung in den non-ETS-Sektoren. 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7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19034" cy="4434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Der neue CO2-Preis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8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2775" y="210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009514"/>
              </p:ext>
            </p:extLst>
          </p:nvPr>
        </p:nvGraphicFramePr>
        <p:xfrm>
          <a:off x="1307976" y="1397000"/>
          <a:ext cx="7008440" cy="455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  <a:gridCol w="4536504"/>
              </a:tblGrid>
              <a:tr h="408159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Modellmerkmale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9378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Bemessungsgrundlage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CO2</a:t>
                      </a:r>
                      <a:endParaRPr lang="de-DE" dirty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Höhe</a:t>
                      </a:r>
                      <a:r>
                        <a:rPr lang="de-DE" b="1" baseline="0" dirty="0" smtClean="0"/>
                        <a:t> der Bepreisung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2020: 50 EUR/t</a:t>
                      </a:r>
                    </a:p>
                    <a:p>
                      <a:r>
                        <a:rPr lang="de-DE" dirty="0" smtClean="0"/>
                        <a:t>	Jährlich 5 EUR Steigerung</a:t>
                      </a:r>
                      <a:r>
                        <a:rPr lang="de-DE" baseline="0" dirty="0" smtClean="0"/>
                        <a:t> oder ab 	2025 10 EUR bei Zielverfehlung</a:t>
                      </a:r>
                    </a:p>
                    <a:p>
                      <a:r>
                        <a:rPr lang="de-DE" baseline="0" dirty="0" smtClean="0"/>
                        <a:t>2030: 100 EUR/t oder 130 EUR/t</a:t>
                      </a:r>
                      <a:endParaRPr lang="de-DE" dirty="0"/>
                    </a:p>
                  </a:txBody>
                  <a:tcPr/>
                </a:tc>
              </a:tr>
              <a:tr h="1083432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Erhebungsbereich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ETS: Mindestpreis als Primärenergiesteuer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Non-ETS: Zuschlag</a:t>
                      </a:r>
                      <a:r>
                        <a:rPr lang="de-DE" baseline="0" dirty="0" smtClean="0"/>
                        <a:t> auf Energiesteuer</a:t>
                      </a:r>
                      <a:endParaRPr lang="de-DE" dirty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Rückerstattung ETS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Industrie: sektoral abgegrenzte</a:t>
                      </a:r>
                      <a:r>
                        <a:rPr lang="de-DE" baseline="0" dirty="0" smtClean="0"/>
                        <a:t> Rückerstattung</a:t>
                      </a:r>
                    </a:p>
                    <a:p>
                      <a:endParaRPr lang="de-DE" baseline="0" dirty="0" smtClean="0"/>
                    </a:p>
                    <a:p>
                      <a:r>
                        <a:rPr lang="de-DE" baseline="0" dirty="0" smtClean="0"/>
                        <a:t>Energie: keine Rückerstattung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Der neue CO2-Preis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www.westfalenwind.de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18EB7-2CFF-4C77-A75E-9AE5E11F7A9C}" type="slidenum">
              <a:rPr lang="de-DE" smtClean="0"/>
              <a:t>9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82775" y="2103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34476"/>
              </p:ext>
            </p:extLst>
          </p:nvPr>
        </p:nvGraphicFramePr>
        <p:xfrm>
          <a:off x="1307976" y="1397000"/>
          <a:ext cx="7008440" cy="430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  <a:gridCol w="4536504"/>
              </a:tblGrid>
              <a:tr h="408159">
                <a:tc>
                  <a:txBody>
                    <a:bodyPr/>
                    <a:lstStyle/>
                    <a:p>
                      <a:r>
                        <a:rPr lang="de-DE" b="1" dirty="0" smtClean="0"/>
                        <a:t>Modellmerkmale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r>
                        <a:rPr lang="de-DE" b="1" dirty="0" smtClean="0"/>
                        <a:t>Rückerstattung non-ETS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Strompreissenkung um ca. 3 ct 	Absenkung der Stromsteuer um 	1,4 ct; Steuerfinanzierung der 	besAR (Industrieausnahmen) im 	EEG, i.H.v. weiteren 1,6 ct/kWh</a:t>
                      </a:r>
                    </a:p>
                    <a:p>
                      <a:pPr lvl="0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Ggf. höherer Bundeszuschuss zu den Sozialversicherungen, damit Absenkung der Arbeitgeberbeiträge um etwa 0,5%-Punkte</a:t>
                      </a:r>
                    </a:p>
                    <a:p>
                      <a:endParaRPr lang="de-DE" baseline="0" dirty="0" smtClean="0"/>
                    </a:p>
                  </a:txBody>
                  <a:tcPr/>
                </a:tc>
              </a:tr>
              <a:tr h="133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Rückerstattung</a:t>
                      </a:r>
                      <a:r>
                        <a:rPr lang="de-DE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Haushalte</a:t>
                      </a:r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 oben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zusätzlich jährliches Bürger-Klimageld i.H.v. ca. 55-66 EUR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rgbClr val="1C1C1C"/>
            </a:solidFill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Bildschirmpräsentation (4:3)</PresentationFormat>
  <Paragraphs>187</Paragraphs>
  <Slides>26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</vt:lpstr>
      <vt:lpstr>PowerPoint-Präsentation</vt:lpstr>
      <vt:lpstr>5 Thesen im Überblick</vt:lpstr>
      <vt:lpstr>5 Thesen im Überblick</vt:lpstr>
      <vt:lpstr>5 Thesen im Überblick</vt:lpstr>
      <vt:lpstr>CO2-Preis über Energiesteuer  oder neuen Emissionshandel?</vt:lpstr>
      <vt:lpstr>Wirtschaft braucht CO2-Preis</vt:lpstr>
      <vt:lpstr>Nicht-Handeln ist keine  Alternative</vt:lpstr>
      <vt:lpstr>Der neue CO2-Preis</vt:lpstr>
      <vt:lpstr>Der neue CO2-Preis</vt:lpstr>
      <vt:lpstr>Der neue CO2-Preis  Erhebung - Variante 1  </vt:lpstr>
      <vt:lpstr>PowerPoint-Präsentation</vt:lpstr>
      <vt:lpstr>Der neue CO2-Preis Variante 2 (für non-ETS-Industrie)</vt:lpstr>
      <vt:lpstr>PowerPoint-Präsentation</vt:lpstr>
      <vt:lpstr>PowerPoint-Präsentation</vt:lpstr>
      <vt:lpstr>PowerPoint-Präsentation</vt:lpstr>
      <vt:lpstr>Gesamtaufkommen</vt:lpstr>
      <vt:lpstr>PowerPoint-Präsentation</vt:lpstr>
      <vt:lpstr>Be- und Entlastungen  für das Handwerk</vt:lpstr>
      <vt:lpstr>Der neue CO2-Preis …</vt:lpstr>
      <vt:lpstr>Dynamische Energiewende               Technologielieferant</vt:lpstr>
      <vt:lpstr>Exkurs Emissionshandel:  Modell bleibt unzureichend</vt:lpstr>
      <vt:lpstr>Tatsächlich aber lange Zeit  erratische und fallende Preise…</vt:lpstr>
      <vt:lpstr>… und langfristig ein  enormes Preisrisiko</vt:lpstr>
      <vt:lpstr>Folgen für die Wirtschaft  ohne (Mindest)-Preis</vt:lpstr>
      <vt:lpstr>Folgen für die Wirtschaft  mit (Mindest)-Preis</vt:lpstr>
      <vt:lpstr>Emissionshandel: Kein  Modell für die ganze Industrie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C.Hoff</dc:creator>
  <cp:lastModifiedBy>Björn Klusmann</cp:lastModifiedBy>
  <cp:revision>544</cp:revision>
  <cp:lastPrinted>2015-07-10T07:32:33Z</cp:lastPrinted>
  <dcterms:created xsi:type="dcterms:W3CDTF">2011-07-02T11:00:32Z</dcterms:created>
  <dcterms:modified xsi:type="dcterms:W3CDTF">2019-11-12T10:24:15Z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